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71" r:id="rId5"/>
    <p:sldId id="274" r:id="rId6"/>
    <p:sldId id="273" r:id="rId7"/>
    <p:sldId id="261" r:id="rId8"/>
    <p:sldId id="260" r:id="rId9"/>
    <p:sldId id="263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66" d="100"/>
          <a:sy n="66" d="100"/>
        </p:scale>
        <p:origin x="55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.jpeg"/><Relationship Id="rId9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16.jpe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E291A5D-BE28-423D-47C4-C1E74D2E98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4721" r="2861"/>
          <a:stretch/>
        </p:blipFill>
        <p:spPr>
          <a:xfrm>
            <a:off x="3611" y="-198773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525B9F-13B6-7BC6-B794-32585E68A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4028" y="3094170"/>
            <a:ext cx="6858000" cy="126655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Business </a:t>
            </a:r>
            <a:r>
              <a:rPr lang="en-US" sz="4400" dirty="0" err="1"/>
              <a:t>analyTICS</a:t>
            </a:r>
            <a:br>
              <a:rPr lang="en-US" sz="4400" dirty="0"/>
            </a:br>
            <a:r>
              <a:rPr lang="en-US" sz="4400" dirty="0"/>
              <a:t> final project Group 2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9070FD-1EF8-0089-7248-C2F9E0EAD06F}"/>
              </a:ext>
            </a:extLst>
          </p:cNvPr>
          <p:cNvSpPr txBox="1"/>
          <p:nvPr/>
        </p:nvSpPr>
        <p:spPr>
          <a:xfrm>
            <a:off x="2983345" y="2466109"/>
            <a:ext cx="601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lgerian" panose="04020705040A02060702" pitchFamily="82" charset="0"/>
              </a:rPr>
              <a:t>ABC WIRELESS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81BADD-A420-5700-3FB7-59192E73E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08569" y="602756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91"/>
    </mc:Choice>
    <mc:Fallback xmlns="">
      <p:transition spd="slow" advTm="11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5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5" name="Rectangle 8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823E72C-AF98-02B3-1AF6-6FC0735ECF2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t="7853" b="7853"/>
          <a:stretch/>
        </p:blipFill>
        <p:spPr>
          <a:xfrm>
            <a:off x="3611" y="-197110"/>
            <a:ext cx="12188389" cy="6857990"/>
          </a:xfrm>
          <a:prstGeom prst="rect">
            <a:avLst/>
          </a:prstGeom>
        </p:spPr>
      </p:pic>
      <p:grpSp>
        <p:nvGrpSpPr>
          <p:cNvPr id="88" name="Group 8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9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1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CEBF618-7C77-9E62-6493-DF790D3AF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2330451"/>
            <a:ext cx="6857999" cy="2224617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69667996-068B-F003-53D0-637D0FD5A7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536238"/>
              </p:ext>
            </p:extLst>
          </p:nvPr>
        </p:nvGraphicFramePr>
        <p:xfrm>
          <a:off x="2697427" y="2380984"/>
          <a:ext cx="6794234" cy="227981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tableStyleId>{7DF18680-E054-41AD-8BC1-D1AEF772440D}</a:tableStyleId>
              </a:tblPr>
              <a:tblGrid>
                <a:gridCol w="2341104">
                  <a:extLst>
                    <a:ext uri="{9D8B030D-6E8A-4147-A177-3AD203B41FA5}">
                      <a16:colId xmlns:a16="http://schemas.microsoft.com/office/drawing/2014/main" val="3570510193"/>
                    </a:ext>
                  </a:extLst>
                </a:gridCol>
                <a:gridCol w="4453130">
                  <a:extLst>
                    <a:ext uri="{9D8B030D-6E8A-4147-A177-3AD203B41FA5}">
                      <a16:colId xmlns:a16="http://schemas.microsoft.com/office/drawing/2014/main" val="1510407103"/>
                    </a:ext>
                  </a:extLst>
                </a:gridCol>
              </a:tblGrid>
              <a:tr h="43481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NAMES</a:t>
                      </a:r>
                      <a:r>
                        <a:rPr lang="en-US" sz="1400" dirty="0"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 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CONTRIBUTIONS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2591126"/>
                  </a:ext>
                </a:extLst>
              </a:tr>
              <a:tr h="434817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GLORIA STEPHEN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REPORT, R CODE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421093"/>
                  </a:ext>
                </a:extLst>
              </a:tr>
              <a:tr h="434817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AKSA TANIYA</a:t>
                      </a:r>
                      <a:endParaRPr lang="en-US" sz="1400" b="0" dirty="0">
                        <a:latin typeface="Arabic Typesetting" panose="020B0604020202020204" pitchFamily="66" charset="-78"/>
                        <a:cs typeface="Arabic Typesetting" panose="020B0604020202020204" pitchFamily="66" charset="-78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>
                              <a:lumMod val="95000"/>
                            </a:schemeClr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PRESENTATION ,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REPORT</a:t>
                      </a:r>
                      <a:endParaRPr lang="en-US" sz="1400" dirty="0">
                        <a:solidFill>
                          <a:schemeClr val="tx1">
                            <a:lumMod val="95000"/>
                          </a:schemeClr>
                        </a:solidFill>
                        <a:latin typeface="Arabic Typesetting" panose="020B0604020202020204" pitchFamily="66" charset="-78"/>
                        <a:cs typeface="Arabic Typesetting" panose="020B0604020202020204" pitchFamily="66" charset="-78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037404"/>
                  </a:ext>
                </a:extLst>
              </a:tr>
              <a:tr h="434817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NIKITHA  CHIGURUPATI</a:t>
                      </a:r>
                    </a:p>
                    <a:p>
                      <a:endParaRPr lang="en-US" sz="1400" dirty="0">
                        <a:latin typeface="Arabic Typesetting" panose="020B0604020202020204" pitchFamily="66" charset="-78"/>
                        <a:cs typeface="Arabic Typesetting" panose="020B0604020202020204" pitchFamily="66" charset="-78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R CODE , REPORT 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06368"/>
                  </a:ext>
                </a:extLst>
              </a:tr>
              <a:tr h="434817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SARIDINDU KARLAPALEM </a:t>
                      </a:r>
                      <a:endParaRPr lang="en-US" sz="1400" dirty="0">
                        <a:latin typeface="Arabic Typesetting" panose="020B0604020202020204" pitchFamily="66" charset="-78"/>
                        <a:cs typeface="Arabic Typesetting" panose="020B0604020202020204" pitchFamily="66" charset="-78"/>
                      </a:endParaRP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  <a:latin typeface="Arabic Typesetting" panose="020B0604020202020204" pitchFamily="66" charset="-78"/>
                          <a:cs typeface="Arabic Typesetting" panose="020B0604020202020204" pitchFamily="66" charset="-78"/>
                        </a:rPr>
                        <a:t>R CODE , REPORT 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1675785"/>
                  </a:ext>
                </a:extLst>
              </a:tr>
            </a:tbl>
          </a:graphicData>
        </a:graphic>
      </p:graphicFrame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658411-B09E-8C9F-89C6-91BC3C2C5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60956" y="60283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5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"/>
    </mc:Choice>
    <mc:Fallback xmlns="">
      <p:transition spd="slow" advTm="7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A15F3C-EAC7-63B2-EC09-9DAD037935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3012" y="0"/>
            <a:ext cx="12195012" cy="6887817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2D3B05-B84F-B29B-75CC-5D76D4D222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13862" y="61843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6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70"/>
    </mc:Choice>
    <mc:Fallback xmlns="">
      <p:transition spd="slow" advTm="12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0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53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5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59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266" y="979248"/>
            <a:ext cx="8946416" cy="784838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Propensity of THE model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C3A6F-CDF6-8222-08E8-0A5ED34B9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446" y="2413001"/>
            <a:ext cx="3928531" cy="3033180"/>
          </a:xfrm>
        </p:spPr>
        <p:txBody>
          <a:bodyPr anchor="ctr">
            <a:normAutofit/>
          </a:bodyPr>
          <a:lstStyle/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AEFE5-5793-223C-ECD6-A6C4EFC4DBB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Classification and Regression in Machine Learning">
            <a:extLst>
              <a:ext uri="{FF2B5EF4-FFF2-40B4-BE49-F238E27FC236}">
                <a16:creationId xmlns:a16="http://schemas.microsoft.com/office/drawing/2014/main" id="{7C8D44CF-0403-F911-F7C3-B31DD407DA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" t="14391" r="5089" b="14339"/>
          <a:stretch/>
        </p:blipFill>
        <p:spPr bwMode="auto">
          <a:xfrm>
            <a:off x="2196425" y="2075368"/>
            <a:ext cx="7799150" cy="339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6BFAF8-2E39-AD8C-FE0F-111E9925E8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96624" y="614840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9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1"/>
    </mc:Choice>
    <mc:Fallback xmlns="">
      <p:transition spd="slow" advTm="15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11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3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4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5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6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9" name="Group 17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2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7" name="Group 23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3" name="Group 29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6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29" name="Rectangle 37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6" y="929954"/>
            <a:ext cx="8750462" cy="51428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CORRELATION AND 2 WAY TABLE</a:t>
            </a:r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E80F4146-FC81-129D-0A83-AB4A10065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273244" y="1644213"/>
            <a:ext cx="4188087" cy="2438062"/>
          </a:xfrm>
        </p:spPr>
      </p:pic>
      <p:pic>
        <p:nvPicPr>
          <p:cNvPr id="10" name="Picture 11">
            <a:extLst>
              <a:ext uri="{FF2B5EF4-FFF2-40B4-BE49-F238E27FC236}">
                <a16:creationId xmlns:a16="http://schemas.microsoft.com/office/drawing/2014/main" id="{0491FE10-B29C-4798-9DB1-4F944D4583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100" t="6485" r="7735" b="8929"/>
          <a:stretch/>
        </p:blipFill>
        <p:spPr>
          <a:xfrm>
            <a:off x="7644274" y="1662108"/>
            <a:ext cx="2627698" cy="1366058"/>
          </a:xfrm>
          <a:prstGeom prst="rect">
            <a:avLst/>
          </a:prstGeom>
        </p:spPr>
      </p:pic>
      <p:pic>
        <p:nvPicPr>
          <p:cNvPr id="12" name="Picture 17">
            <a:extLst>
              <a:ext uri="{FF2B5EF4-FFF2-40B4-BE49-F238E27FC236}">
                <a16:creationId xmlns:a16="http://schemas.microsoft.com/office/drawing/2014/main" id="{D2D3457E-FDF5-FB52-8118-1F35B69D765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100" t="28702" b="8279"/>
          <a:stretch/>
        </p:blipFill>
        <p:spPr>
          <a:xfrm>
            <a:off x="7644274" y="3028166"/>
            <a:ext cx="2627698" cy="972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E7FC30-4AFD-2190-4B77-CDC6312D2C61}"/>
              </a:ext>
            </a:extLst>
          </p:cNvPr>
          <p:cNvSpPr txBox="1"/>
          <p:nvPr/>
        </p:nvSpPr>
        <p:spPr>
          <a:xfrm>
            <a:off x="1556243" y="4116215"/>
            <a:ext cx="509015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Positive Correlation-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Total day minutes &amp; total eve minutes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Total night calls &amp; total night charges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Total </a:t>
            </a:r>
            <a:r>
              <a:rPr lang="en-IN" sz="1600" dirty="0" err="1"/>
              <a:t>intl</a:t>
            </a:r>
            <a:r>
              <a:rPr lang="en-IN" sz="1600" dirty="0"/>
              <a:t> calls &amp; total </a:t>
            </a:r>
            <a:r>
              <a:rPr lang="en-IN" sz="1600" dirty="0" err="1"/>
              <a:t>intl</a:t>
            </a:r>
            <a:r>
              <a:rPr lang="en-IN" sz="1600" dirty="0"/>
              <a:t> 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  <a:p>
            <a:r>
              <a:rPr lang="en-IN" sz="1600" dirty="0"/>
              <a:t>Negative Correlation-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Number of service calls &amp; Total day 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C219E9-F98B-EA78-EF1D-15DD05B08731}"/>
              </a:ext>
            </a:extLst>
          </p:cNvPr>
          <p:cNvSpPr txBox="1"/>
          <p:nvPr/>
        </p:nvSpPr>
        <p:spPr>
          <a:xfrm>
            <a:off x="7353701" y="4207182"/>
            <a:ext cx="35998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28% of customers are lost by the International plan and 16% of customers are lost by the voice mail plan</a:t>
            </a:r>
          </a:p>
        </p:txBody>
      </p:sp>
      <p:pic>
        <p:nvPicPr>
          <p:cNvPr id="3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43E99D3-DF37-D710-0C8E-8D93B6DF9A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4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9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11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3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4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5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6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9" name="Group 17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2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17" name="Group 23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3" name="Group 29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6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29" name="Rectangle 37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929954"/>
            <a:ext cx="9048219" cy="72310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BOX PLOT &amp; BAR PLOT </a:t>
            </a:r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E7C8650-08C6-7620-E601-24CCDBAE1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160" y="2011620"/>
            <a:ext cx="3908701" cy="33362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59988E-185C-126C-940F-B263BDAFC9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9970" y="2052639"/>
            <a:ext cx="4570917" cy="3246436"/>
          </a:xfrm>
          <a:prstGeom prst="rect">
            <a:avLst/>
          </a:prstGeom>
        </p:spPr>
      </p:pic>
      <p:pic>
        <p:nvPicPr>
          <p:cNvPr id="2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1E3227C-6E0B-184D-4D4E-1D3A14B8B7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82510" y="555148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1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1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0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53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5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59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90" y="805864"/>
            <a:ext cx="9048219" cy="73401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STRATEGIES ANALYSED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1AEFE5-5793-223C-ECD6-A6C4EFC4DBB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C9966C1-C934-5C8B-CADE-E1CC1E1AC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113684" y="2136842"/>
            <a:ext cx="3116167" cy="359187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C061A4-A6ED-13A0-FC7B-4B6D8C8CC0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7760" y="2136841"/>
            <a:ext cx="3174463" cy="36722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FEBE960-F6C2-6132-2529-D69027954D8F}"/>
              </a:ext>
            </a:extLst>
          </p:cNvPr>
          <p:cNvSpPr txBox="1"/>
          <p:nvPr/>
        </p:nvSpPr>
        <p:spPr>
          <a:xfrm>
            <a:off x="1983622" y="1767509"/>
            <a:ext cx="3753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Black" panose="020B0A04020102020204" pitchFamily="34" charset="0"/>
              </a:rPr>
              <a:t>LOGISTIC</a:t>
            </a:r>
            <a:r>
              <a:rPr lang="en-IN" dirty="0"/>
              <a:t> </a:t>
            </a:r>
            <a:r>
              <a:rPr lang="en-IN" dirty="0">
                <a:latin typeface="Arial Black" panose="020B0A04020102020204" pitchFamily="34" charset="0"/>
              </a:rPr>
              <a:t>REGRESSION</a:t>
            </a:r>
            <a:r>
              <a:rPr lang="en-IN" dirty="0"/>
              <a:t>                 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C9FD8-6236-B275-99F4-7152E67C6DAF}"/>
              </a:ext>
            </a:extLst>
          </p:cNvPr>
          <p:cNvSpPr txBox="1"/>
          <p:nvPr/>
        </p:nvSpPr>
        <p:spPr>
          <a:xfrm>
            <a:off x="6841218" y="1767509"/>
            <a:ext cx="3753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Arial Black" panose="020B0A04020102020204" pitchFamily="34" charset="0"/>
              </a:rPr>
              <a:t>DECISION</a:t>
            </a:r>
            <a:r>
              <a:rPr lang="en-IN" dirty="0"/>
              <a:t> </a:t>
            </a:r>
            <a:r>
              <a:rPr lang="en-IN" dirty="0">
                <a:latin typeface="Arial Black" panose="020B0A04020102020204" pitchFamily="34" charset="0"/>
              </a:rPr>
              <a:t>TREES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5C8C65F-5862-8EB4-F3AD-77282D8501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66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25"/>
    </mc:Choice>
    <mc:Fallback>
      <p:transition spd="slow" advTm="33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0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53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5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59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123892" cy="48670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b="1" dirty="0"/>
              <a:t>CAUSES OF CHURNING 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A6A0499-7A43-C35D-EAE6-CAA15B2FF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867036" y="2273602"/>
            <a:ext cx="4902390" cy="341632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1AEFE5-5793-223C-ECD6-A6C4EFC4DBB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2E76A5-8AEA-7995-AC30-B47108C94775}"/>
              </a:ext>
            </a:extLst>
          </p:cNvPr>
          <p:cNvSpPr txBox="1"/>
          <p:nvPr/>
        </p:nvSpPr>
        <p:spPr>
          <a:xfrm>
            <a:off x="1582705" y="2165114"/>
            <a:ext cx="41097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/>
              <a:t>Inefficient customer service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/>
              <a:t>Poor Network quality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/>
              <a:t>Better plans offered by the competitors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E0F8C9B-E81D-27A8-B978-4FD2F48B42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67853" y="5115350"/>
            <a:ext cx="398106" cy="15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2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0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53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4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5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59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0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1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2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6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AE412-8B59-2F6A-E072-02936DE3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 </a:t>
            </a:r>
            <a:r>
              <a:rPr lang="en-US" b="1" dirty="0"/>
              <a:t> </a:t>
            </a:r>
            <a:r>
              <a:rPr lang="en-US" b="1" dirty="0" err="1"/>
              <a:t>CustomerS</a:t>
            </a:r>
            <a:r>
              <a:rPr lang="en-US" b="1" dirty="0"/>
              <a:t> RETENTION</a:t>
            </a:r>
            <a:endParaRPr lang="en-US" dirty="0"/>
          </a:p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E897354-62FF-3EE7-B9F6-C46EAD7E8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55152" t="2890" r="-303" b="578"/>
          <a:stretch/>
        </p:blipFill>
        <p:spPr>
          <a:xfrm>
            <a:off x="7018602" y="1972452"/>
            <a:ext cx="3845481" cy="373578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1AEFE5-5793-223C-ECD6-A6C4EFC4DBB9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ED30786-6457-5669-2605-7DB76A1B94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0744" y="1976260"/>
            <a:ext cx="4981574" cy="37308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E0C4CA-2296-EABB-CC67-9365074CD3D8}"/>
              </a:ext>
            </a:extLst>
          </p:cNvPr>
          <p:cNvSpPr txBox="1"/>
          <p:nvPr/>
        </p:nvSpPr>
        <p:spPr>
          <a:xfrm>
            <a:off x="1091143" y="1901994"/>
            <a:ext cx="4776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Segmentation on basis of customer plan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Acquisition strategy for churned customers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Customers feedback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4FDE61A-D33C-7E01-7DDA-57D626465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47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2"/>
    </mc:Choice>
    <mc:Fallback>
      <p:transition spd="slow" advTm="6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5658DAA8C597543B605066FE45E68F6" ma:contentTypeVersion="5" ma:contentTypeDescription="Create a new document." ma:contentTypeScope="" ma:versionID="66c811da805132d7840e5b1676b34492">
  <xsd:schema xmlns:xsd="http://www.w3.org/2001/XMLSchema" xmlns:xs="http://www.w3.org/2001/XMLSchema" xmlns:p="http://schemas.microsoft.com/office/2006/metadata/properties" xmlns:ns3="525f7fd1-0ba3-4b8d-8e36-8d9f3a160784" xmlns:ns4="8370e8c9-caee-493b-b5d0-e18b0d55be24" targetNamespace="http://schemas.microsoft.com/office/2006/metadata/properties" ma:root="true" ma:fieldsID="8348641a57531836f07ca5c3ebe9889b" ns3:_="" ns4:_="">
    <xsd:import namespace="525f7fd1-0ba3-4b8d-8e36-8d9f3a160784"/>
    <xsd:import namespace="8370e8c9-caee-493b-b5d0-e18b0d55be2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5f7fd1-0ba3-4b8d-8e36-8d9f3a1607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70e8c9-caee-493b-b5d0-e18b0d55be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1E187D-12C4-4F28-BE59-E9C19711AF9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8370e8c9-caee-493b-b5d0-e18b0d55be24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525f7fd1-0ba3-4b8d-8e36-8d9f3a160784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C36FBE7-C656-49D2-BD63-379D6FAF8E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101EB5E-6670-45B6-9F19-5C9721089C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5f7fd1-0ba3-4b8d-8e36-8d9f3a160784"/>
    <ds:schemaRef ds:uri="8370e8c9-caee-493b-b5d0-e18b0d55be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734</TotalTime>
  <Words>141</Words>
  <Application>Microsoft Office PowerPoint</Application>
  <PresentationFormat>Widescreen</PresentationFormat>
  <Paragraphs>39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Arabic Typesetting</vt:lpstr>
      <vt:lpstr>Arial</vt:lpstr>
      <vt:lpstr>Arial Black</vt:lpstr>
      <vt:lpstr>Tw Cen MT</vt:lpstr>
      <vt:lpstr>Wingdings</vt:lpstr>
      <vt:lpstr>Circuit</vt:lpstr>
      <vt:lpstr>Business analyTICS  final project Group 2  </vt:lpstr>
      <vt:lpstr>PowerPoint Presentation</vt:lpstr>
      <vt:lpstr>PowerPoint Presentation</vt:lpstr>
      <vt:lpstr>Propensity of THE model </vt:lpstr>
      <vt:lpstr>CORRELATION AND 2 WAY TABLE</vt:lpstr>
      <vt:lpstr>BOX PLOT &amp; BAR PLOT </vt:lpstr>
      <vt:lpstr>STRATEGIES ANALYSED </vt:lpstr>
      <vt:lpstr>CAUSES OF CHURNING </vt:lpstr>
      <vt:lpstr>  CustomerS RETENTION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Nikitha chigurupati</dc:creator>
  <cp:lastModifiedBy>Nikitha</cp:lastModifiedBy>
  <cp:revision>167</cp:revision>
  <dcterms:created xsi:type="dcterms:W3CDTF">2022-12-04T05:44:08Z</dcterms:created>
  <dcterms:modified xsi:type="dcterms:W3CDTF">2022-12-13T04:00:51Z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0x010100C5658DAA8C597543B605066FE45E68F6</vt:lpwstr>
  </property>
</Properties>
</file>

<file path=docProps/thumbnail.jpeg>
</file>